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2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9675"/>
    <a:srgbClr val="D30100"/>
    <a:srgbClr val="7E6142"/>
    <a:srgbClr val="54481E"/>
    <a:srgbClr val="BDB285"/>
    <a:srgbClr val="BD0004"/>
    <a:srgbClr val="DDDDDD"/>
    <a:srgbClr val="7C0346"/>
    <a:srgbClr val="E1E1E1"/>
    <a:srgbClr val="B7036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>
        <p:scale>
          <a:sx n="100" d="100"/>
          <a:sy n="100" d="100"/>
        </p:scale>
        <p:origin x="-1908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3946A613-5299-4910-AACD-825DD96FFD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90749" y="337625"/>
            <a:ext cx="671409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28575">
                  <a:noFill/>
                </a:ln>
                <a:solidFill>
                  <a:srgbClr val="7E6142"/>
                </a:solidFill>
                <a:effectLst/>
                <a:latin typeface="Franklin Gothic Demi" panose="020B07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Новые формы внеурочной деятельности как средство повышения  образовательных результатов  по английскому языку</a:t>
            </a:r>
            <a:endParaRPr lang="ru-RU" sz="3600" b="1" dirty="0">
              <a:ln w="28575">
                <a:noFill/>
              </a:ln>
              <a:solidFill>
                <a:srgbClr val="7E6142"/>
              </a:solidFill>
              <a:effectLst/>
              <a:latin typeface="Franklin Gothic Demi" panose="020B07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8566BA89-9889-4E6C-A02C-BE889F0100AF}"/>
              </a:ext>
            </a:extLst>
          </p:cNvPr>
          <p:cNvSpPr/>
          <p:nvPr/>
        </p:nvSpPr>
        <p:spPr>
          <a:xfrm>
            <a:off x="3819525" y="4695825"/>
            <a:ext cx="48743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dirty="0" err="1" smtClean="0">
                <a:solidFill>
                  <a:prstClr val="black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Канисева</a:t>
            </a:r>
            <a:r>
              <a:rPr lang="ru-RU" dirty="0" smtClean="0">
                <a:solidFill>
                  <a:prstClr val="black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Е.А., учитель английского языка</a:t>
            </a:r>
          </a:p>
          <a:p>
            <a:pPr lvl="0">
              <a:lnSpc>
                <a:spcPct val="150000"/>
              </a:lnSpc>
            </a:pPr>
            <a:r>
              <a:rPr lang="ru-RU" dirty="0" smtClean="0">
                <a:solidFill>
                  <a:prstClr val="black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МБОУ «</a:t>
            </a:r>
            <a:r>
              <a:rPr lang="ru-RU" dirty="0" err="1" smtClean="0">
                <a:solidFill>
                  <a:prstClr val="black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Ашапская</a:t>
            </a:r>
            <a:r>
              <a:rPr lang="ru-RU" dirty="0" smtClean="0">
                <a:solidFill>
                  <a:prstClr val="black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СОШ» </a:t>
            </a:r>
            <a:r>
              <a:rPr lang="ru-RU" dirty="0" err="1" smtClean="0">
                <a:solidFill>
                  <a:prstClr val="black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Ординский</a:t>
            </a:r>
            <a:r>
              <a:rPr lang="ru-RU" dirty="0" smtClean="0">
                <a:solidFill>
                  <a:prstClr val="black"/>
                </a:solidFill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МО</a:t>
            </a:r>
            <a:endParaRPr lang="ru-RU" dirty="0">
              <a:solidFill>
                <a:prstClr val="black"/>
              </a:solidFill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AB4B5CE-4FFF-4129-91E3-D73C1BE031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321144"/>
            <a:ext cx="47300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dirty="0">
                <a:ln w="9525">
                  <a:noFill/>
                </a:ln>
                <a:solidFill>
                  <a:srgbClr val="D30100"/>
                </a:solidFill>
                <a:latin typeface="Franklin Gothic Demi" panose="020B07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Заголовок слайда</a:t>
            </a:r>
          </a:p>
        </p:txBody>
      </p:sp>
      <p:pic>
        <p:nvPicPr>
          <p:cNvPr id="1028" name="Picture 4" descr="C:\Users\русский\Desktop\Копия S18200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30780" y="1319135"/>
            <a:ext cx="2713220" cy="2788171"/>
          </a:xfrm>
          <a:prstGeom prst="rect">
            <a:avLst/>
          </a:prstGeom>
          <a:noFill/>
        </p:spPr>
      </p:pic>
      <p:pic>
        <p:nvPicPr>
          <p:cNvPr id="1029" name="Picture 5" descr="C:\Users\русский\Desktop\S15301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02177" y="4182256"/>
            <a:ext cx="4557010" cy="2375942"/>
          </a:xfrm>
          <a:prstGeom prst="rect">
            <a:avLst/>
          </a:prstGeom>
          <a:noFill/>
        </p:spPr>
      </p:pic>
      <p:pic>
        <p:nvPicPr>
          <p:cNvPr id="1030" name="Picture 6" descr="C:\Users\русский\Desktop\S18200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4834" y="1547611"/>
            <a:ext cx="2743199" cy="2619653"/>
          </a:xfrm>
          <a:prstGeom prst="rect">
            <a:avLst/>
          </a:prstGeom>
          <a:noFill/>
        </p:spPr>
      </p:pic>
      <p:pic>
        <p:nvPicPr>
          <p:cNvPr id="1032" name="Picture 8" descr="C:\Users\русский\Desktop\S153009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4734" y="4212236"/>
            <a:ext cx="3852472" cy="2353456"/>
          </a:xfrm>
          <a:prstGeom prst="rect">
            <a:avLst/>
          </a:prstGeom>
          <a:noFill/>
        </p:spPr>
      </p:pic>
      <p:pic>
        <p:nvPicPr>
          <p:cNvPr id="1033" name="Picture 9" descr="C:\Users\русский\Desktop\DSCN086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38450" y="361950"/>
            <a:ext cx="3657600" cy="36179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F8AE3F28-5757-4BCE-A971-D397D22BCE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4597" y="284813"/>
            <a:ext cx="755504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/>
            <a:r>
              <a:rPr lang="ru-RU" sz="2800" b="1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Цель проекта: </a:t>
            </a:r>
          </a:p>
          <a:p>
            <a:pPr marL="457200" indent="-457200" algn="ctr"/>
            <a:r>
              <a:rPr lang="ru-RU" sz="28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Повышение образовательных результатов  по английскому языку средствами  внеурочной деятельности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800" dirty="0" smtClean="0"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 algn="ctr">
              <a:lnSpc>
                <a:spcPct val="150000"/>
              </a:lnSpc>
            </a:pPr>
            <a:r>
              <a:rPr lang="ru-RU" sz="2800" b="1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Задачи:</a:t>
            </a:r>
          </a:p>
          <a:p>
            <a:pPr marL="457200" indent="-457200" algn="just"/>
            <a:r>
              <a:rPr lang="ru-RU" sz="28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1. Изучить  литературу</a:t>
            </a:r>
          </a:p>
          <a:p>
            <a:pPr marL="457200" indent="-457200" algn="just"/>
            <a:r>
              <a:rPr lang="ru-RU" sz="28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2.Разработать программу курса внеурочной деятельности для обучающихся кадетских классов</a:t>
            </a:r>
            <a:endParaRPr lang="ru-RU" sz="2800" dirty="0"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335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F8AE3F28-5757-4BCE-A971-D397D22BCE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0535" y="284813"/>
            <a:ext cx="823818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Подготовительный этап (ноябрь 2021 г.) сбор информации, планирование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ru-RU" sz="2800" dirty="0" smtClean="0"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Основной этап (ноябрь 2021 г.- март 2022 г.) разработка продукта деятельности проекта – программа курса </a:t>
            </a:r>
            <a:r>
              <a:rPr lang="ru-RU" sz="280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внеурочной </a:t>
            </a:r>
            <a:r>
              <a:rPr lang="ru-RU" sz="280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деятельности </a:t>
            </a:r>
            <a:r>
              <a:rPr lang="ru-RU" sz="28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«Этикет чайной церемонии по – </a:t>
            </a:r>
            <a:r>
              <a:rPr lang="ru-RU" sz="2800" dirty="0" err="1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английски</a:t>
            </a:r>
            <a:r>
              <a:rPr lang="ru-RU" sz="28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ru-RU" sz="2800" dirty="0" smtClean="0"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Заключительный этап (апрель 2022 г.) подведение итогов, перспективы развития проекта</a:t>
            </a:r>
            <a:endParaRPr lang="ru-RU" sz="2800" dirty="0"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335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F8AE3F28-5757-4BCE-A971-D397D22BCE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9882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0536" y="284813"/>
            <a:ext cx="7963837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lnSpc>
                <a:spcPct val="150000"/>
              </a:lnSpc>
            </a:pPr>
            <a:r>
              <a:rPr lang="ru-RU" sz="28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Темы занятий</a:t>
            </a:r>
          </a:p>
          <a:p>
            <a:pPr marL="457200" indent="-457200" algn="just">
              <a:lnSpc>
                <a:spcPct val="150000"/>
              </a:lnSpc>
            </a:pPr>
            <a:r>
              <a:rPr lang="ru-RU" sz="24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1. Что такое этикет?</a:t>
            </a:r>
          </a:p>
          <a:p>
            <a:pPr marL="457200" indent="-457200" algn="just">
              <a:lnSpc>
                <a:spcPct val="150000"/>
              </a:lnSpc>
            </a:pPr>
            <a:r>
              <a:rPr lang="ru-RU" sz="24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2. «Чай, выручай!»</a:t>
            </a:r>
          </a:p>
          <a:p>
            <a:pPr marL="457200" indent="-457200" algn="just">
              <a:lnSpc>
                <a:spcPct val="150000"/>
              </a:lnSpc>
            </a:pPr>
            <a:r>
              <a:rPr lang="ru-RU" sz="24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3. Чайные церемонии в разных странах.</a:t>
            </a:r>
          </a:p>
          <a:p>
            <a:pPr marL="457200" indent="-457200" algn="just">
              <a:lnSpc>
                <a:spcPct val="150000"/>
              </a:lnSpc>
            </a:pPr>
            <a:r>
              <a:rPr lang="ru-RU" sz="24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4. Чайная церемония в Англии</a:t>
            </a:r>
          </a:p>
          <a:p>
            <a:pPr marL="457200" indent="-457200" algn="just">
              <a:lnSpc>
                <a:spcPct val="150000"/>
              </a:lnSpc>
            </a:pPr>
            <a:r>
              <a:rPr lang="ru-RU" sz="24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5,6,7 – Идиомы, «чайные суеверия», произведения литературы, в которых говорится о чае</a:t>
            </a:r>
          </a:p>
          <a:p>
            <a:pPr marL="457200" indent="-457200" algn="just">
              <a:lnSpc>
                <a:spcPct val="150000"/>
              </a:lnSpc>
            </a:pPr>
            <a:r>
              <a:rPr lang="ru-RU" sz="24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8 . Диалог «За чашкой чая»</a:t>
            </a:r>
          </a:p>
          <a:p>
            <a:pPr marL="457200" indent="-457200" algn="just">
              <a:lnSpc>
                <a:spcPct val="150000"/>
              </a:lnSpc>
            </a:pPr>
            <a:r>
              <a:rPr lang="ru-RU" sz="24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9. </a:t>
            </a:r>
            <a:r>
              <a:rPr lang="ru-RU" sz="2400" dirty="0" err="1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Инсценирование</a:t>
            </a:r>
            <a:r>
              <a:rPr lang="ru-RU" sz="24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диалога «За чашкой чая» на английском языке</a:t>
            </a:r>
          </a:p>
          <a:p>
            <a:pPr marL="457200" indent="-457200" algn="just">
              <a:lnSpc>
                <a:spcPct val="150000"/>
              </a:lnSpc>
            </a:pPr>
            <a:r>
              <a:rPr lang="ru-RU" sz="2400" dirty="0" smtClean="0">
                <a:latin typeface="Franklin Gothic Medium" panose="020B06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10. Рефлексия</a:t>
            </a:r>
            <a:endParaRPr lang="ru-RU" sz="2400" dirty="0"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335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393</TotalTime>
  <Words>185</Words>
  <Application>Microsoft Office PowerPoint</Application>
  <PresentationFormat>Экран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Tihomirova-OA</cp:lastModifiedBy>
  <cp:revision>58</cp:revision>
  <dcterms:created xsi:type="dcterms:W3CDTF">2013-11-19T05:52:05Z</dcterms:created>
  <dcterms:modified xsi:type="dcterms:W3CDTF">2021-11-24T09:23:56Z</dcterms:modified>
</cp:coreProperties>
</file>